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1488" r:id="rId2"/>
    <p:sldId id="1489" r:id="rId3"/>
    <p:sldId id="1490" r:id="rId4"/>
    <p:sldId id="1493" r:id="rId5"/>
    <p:sldId id="1492" r:id="rId6"/>
    <p:sldId id="1494" r:id="rId7"/>
    <p:sldId id="1495" r:id="rId8"/>
    <p:sldId id="1467" r:id="rId9"/>
    <p:sldId id="1496" r:id="rId10"/>
    <p:sldId id="1497" r:id="rId11"/>
    <p:sldId id="1498" r:id="rId12"/>
    <p:sldId id="1499" r:id="rId13"/>
    <p:sldId id="1500" r:id="rId14"/>
    <p:sldId id="1506" r:id="rId15"/>
    <p:sldId id="1507" r:id="rId16"/>
    <p:sldId id="1501" r:id="rId17"/>
    <p:sldId id="1502" r:id="rId18"/>
    <p:sldId id="1503" r:id="rId19"/>
    <p:sldId id="1504" r:id="rId20"/>
    <p:sldId id="1508" r:id="rId21"/>
    <p:sldId id="1505" r:id="rId22"/>
    <p:sldId id="1469" r:id="rId23"/>
    <p:sldId id="1519" r:id="rId24"/>
    <p:sldId id="1470" r:id="rId25"/>
    <p:sldId id="1471" r:id="rId26"/>
    <p:sldId id="1472" r:id="rId27"/>
    <p:sldId id="1473" r:id="rId28"/>
    <p:sldId id="1474" r:id="rId29"/>
    <p:sldId id="1478" r:id="rId30"/>
    <p:sldId id="1481" r:id="rId31"/>
    <p:sldId id="1482" r:id="rId32"/>
    <p:sldId id="1483" r:id="rId33"/>
    <p:sldId id="1445" r:id="rId34"/>
    <p:sldId id="1509" r:id="rId35"/>
    <p:sldId id="1510" r:id="rId36"/>
    <p:sldId id="1511" r:id="rId37"/>
    <p:sldId id="1512" r:id="rId38"/>
    <p:sldId id="1513" r:id="rId39"/>
    <p:sldId id="1514" r:id="rId40"/>
    <p:sldId id="1515" r:id="rId41"/>
    <p:sldId id="1532" r:id="rId42"/>
    <p:sldId id="1517" r:id="rId43"/>
    <p:sldId id="1533" r:id="rId44"/>
    <p:sldId id="1534" r:id="rId45"/>
    <p:sldId id="1523" r:id="rId46"/>
    <p:sldId id="1476" r:id="rId47"/>
    <p:sldId id="1479" r:id="rId48"/>
    <p:sldId id="1531" r:id="rId49"/>
    <p:sldId id="1529" r:id="rId50"/>
    <p:sldId id="1480" r:id="rId51"/>
    <p:sldId id="1526" r:id="rId52"/>
    <p:sldId id="1530" r:id="rId53"/>
    <p:sldId id="1536" r:id="rId54"/>
    <p:sldId id="1535" r:id="rId55"/>
    <p:sldId id="1520" r:id="rId56"/>
    <p:sldId id="1521" r:id="rId57"/>
    <p:sldId id="1522" r:id="rId58"/>
    <p:sldId id="1278" r:id="rId59"/>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varScale="1">
        <p:scale>
          <a:sx n="92" d="100"/>
          <a:sy n="92" d="100"/>
        </p:scale>
        <p:origin x="-1104" y="-11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presProps" Target="presProps.xml"/><Relationship Id="rId64" Type="http://schemas.openxmlformats.org/officeDocument/2006/relationships/viewProps" Target="viewProps.xml"/><Relationship Id="rId65" Type="http://schemas.openxmlformats.org/officeDocument/2006/relationships/theme" Target="theme/theme1.xml"/><Relationship Id="rId66"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notesMaster" Target="notesMasters/notesMaster1.xml"/><Relationship Id="rId61" Type="http://schemas.openxmlformats.org/officeDocument/2006/relationships/handoutMaster" Target="handoutMasters/handoutMaster1.xml"/><Relationship Id="rId62" Type="http://schemas.openxmlformats.org/officeDocument/2006/relationships/printerSettings" Target="printerSettings/printerSettings1.bin"/><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gif"/><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gif"/><Relationship Id="rId1" Type="http://schemas.openxmlformats.org/officeDocument/2006/relationships/slideLayout" Target="../slideLayouts/slideLayout5.xml"/><Relationship Id="rId2"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a:t>
            </a:r>
            <a:r>
              <a:rPr lang="en-US" sz="2800" b="0" dirty="0" smtClean="0">
                <a:solidFill>
                  <a:schemeClr val="bg2"/>
                </a:solidFill>
                <a:latin typeface="Gill Sans"/>
                <a:cs typeface="Gill Sans"/>
              </a:rPr>
              <a:t>3: From MapReduce to Spark </a:t>
            </a:r>
            <a:r>
              <a:rPr lang="en-US" sz="2800" b="0" dirty="0">
                <a:solidFill>
                  <a:schemeClr val="bg2"/>
                </a:solidFill>
                <a:latin typeface="Gill Sans"/>
                <a:cs typeface="Gill Sans"/>
              </a:rPr>
              <a:t>(1/2)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2016)</a:t>
            </a: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19, </a:t>
            </a:r>
            <a:r>
              <a:rPr lang="en-US" sz="2400" b="0" dirty="0">
                <a:solidFill>
                  <a:schemeClr val="bg2"/>
                </a:solidFill>
                <a:latin typeface="Gill Sans"/>
                <a:cs typeface="Gill Sans"/>
              </a:rPr>
              <a:t>2016</a:t>
            </a: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/bigdata-2016w</a:t>
            </a:r>
            <a:r>
              <a:rPr lang="en-US" sz="1800" b="0" dirty="0" smtClean="0">
                <a:solidFill>
                  <a:schemeClr val="bg1"/>
                </a:solidFill>
                <a:latin typeface="Gill Sans"/>
                <a:cs typeface="Gill Sans"/>
              </a:rPr>
              <a:t>/</a:t>
            </a:r>
          </a:p>
        </p:txBody>
      </p:sp>
    </p:spTree>
    <p:extLst>
      <p:ext uri="{BB962C8B-B14F-4D97-AF65-F5344CB8AC3E}">
        <p14:creationId xmlns:p14="http://schemas.microsoft.com/office/powerpoint/2010/main" val="23374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a:t>
            </a:r>
            <a:endParaRPr lang="en-US" dirty="0"/>
          </a:p>
        </p:txBody>
      </p:sp>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442913" y="1143000"/>
            <a:ext cx="8320087" cy="461665"/>
          </a:xfrm>
          <a:prstGeom prst="rect">
            <a:avLst/>
          </a:prstGeom>
          <a:noFill/>
          <a:ln w="9525">
            <a:noFill/>
            <a:miter lim="800000"/>
            <a:headEnd/>
            <a:tailEnd/>
          </a:ln>
        </p:spPr>
        <p:txBody>
          <a:bodyPr>
            <a:spAutoFit/>
          </a:bodyPr>
          <a:lstStyle/>
          <a:p>
            <a:pP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1258924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 Script</a:t>
            </a:r>
            <a:endParaRPr lang="en-US" dirty="0"/>
          </a:p>
        </p:txBody>
      </p:sp>
      <p:sp>
        <p:nvSpPr>
          <p:cNvPr id="5" name="Content Placeholder 2"/>
          <p:cNvSpPr txBox="1">
            <a:spLocks/>
          </p:cNvSpPr>
          <p:nvPr/>
        </p:nvSpPr>
        <p:spPr>
          <a:xfrm>
            <a:off x="457200" y="13716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31873482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Query Plan</a:t>
            </a:r>
            <a:endParaRPr lang="en-US" dirty="0"/>
          </a:p>
        </p:txBody>
      </p:sp>
      <p:sp>
        <p:nvSpPr>
          <p:cNvPr id="32" name="Rounded Rectangle 31"/>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9055863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MapReduce Execution</a:t>
            </a:r>
            <a:endParaRPr lang="en-US" dirty="0"/>
          </a:p>
        </p:txBody>
      </p:sp>
      <p:sp>
        <p:nvSpPr>
          <p:cNvPr id="44" name="Rounded Rectangle 43"/>
          <p:cNvSpPr>
            <a:spLocks noChangeArrowheads="1"/>
          </p:cNvSpPr>
          <p:nvPr/>
        </p:nvSpPr>
        <p:spPr bwMode="auto">
          <a:xfrm>
            <a:off x="533400" y="13716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48000" y="1304925"/>
            <a:ext cx="779368" cy="369332"/>
          </a:xfrm>
          <a:prstGeom prst="rect">
            <a:avLst/>
          </a:prstGeom>
          <a:noFill/>
          <a:ln w="9525">
            <a:noFill/>
            <a:miter lim="800000"/>
            <a:headEnd/>
            <a:tailEnd/>
          </a:ln>
        </p:spPr>
        <p:txBody>
          <a:bodyPr wrap="none">
            <a:spAutoFit/>
          </a:bodyPr>
          <a:lstStyle/>
          <a:p>
            <a:r>
              <a:rPr lang="en-US" sz="1800" dirty="0">
                <a:solidFill>
                  <a:schemeClr val="bg1"/>
                </a:solidFill>
                <a:latin typeface="Gill Sans"/>
                <a:cs typeface="Gill Sans"/>
              </a:rPr>
              <a:t>Map</a:t>
            </a:r>
            <a:r>
              <a:rPr lang="en-US" sz="1800" baseline="-25000" dirty="0">
                <a:solidFill>
                  <a:schemeClr val="bg1"/>
                </a:solidFill>
                <a:latin typeface="Gill Sans"/>
                <a:cs typeface="Gill Sans"/>
              </a:rPr>
              <a:t>1</a:t>
            </a:r>
            <a:endParaRPr lang="en-US" sz="200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4765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3962400" y="2419350"/>
            <a:ext cx="1150938"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1</a:t>
            </a:r>
          </a:p>
        </p:txBody>
      </p:sp>
      <p:sp>
        <p:nvSpPr>
          <p:cNvPr id="48" name="Rounded Rectangle 47"/>
          <p:cNvSpPr>
            <a:spLocks noChangeArrowheads="1"/>
          </p:cNvSpPr>
          <p:nvPr/>
        </p:nvSpPr>
        <p:spPr bwMode="auto">
          <a:xfrm>
            <a:off x="5332413" y="25908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467600" y="2647950"/>
            <a:ext cx="885825"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Map</a:t>
            </a:r>
            <a:r>
              <a:rPr lang="en-US" sz="1800" baseline="-25000">
                <a:solidFill>
                  <a:schemeClr val="bg1"/>
                </a:solidFill>
                <a:latin typeface="Gill Sans"/>
                <a:cs typeface="Gill Sans"/>
              </a:rPr>
              <a:t>2</a:t>
            </a:r>
          </a:p>
        </p:txBody>
      </p:sp>
      <p:sp>
        <p:nvSpPr>
          <p:cNvPr id="50" name="Rounded Rectangle 49"/>
          <p:cNvSpPr>
            <a:spLocks noChangeArrowheads="1"/>
          </p:cNvSpPr>
          <p:nvPr/>
        </p:nvSpPr>
        <p:spPr bwMode="auto">
          <a:xfrm>
            <a:off x="4000500" y="42672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171950"/>
            <a:ext cx="1327150"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2</a:t>
            </a:r>
          </a:p>
        </p:txBody>
      </p:sp>
      <p:sp>
        <p:nvSpPr>
          <p:cNvPr id="52" name="Rounded Rectangle 51"/>
          <p:cNvSpPr>
            <a:spLocks noChangeArrowheads="1"/>
          </p:cNvSpPr>
          <p:nvPr/>
        </p:nvSpPr>
        <p:spPr bwMode="auto">
          <a:xfrm>
            <a:off x="4000500" y="46878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572000"/>
            <a:ext cx="885825"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Map</a:t>
            </a:r>
            <a:r>
              <a:rPr lang="en-US" sz="1800" baseline="-25000">
                <a:solidFill>
                  <a:schemeClr val="bg1"/>
                </a:solidFill>
                <a:latin typeface="Gill Sans"/>
                <a:cs typeface="Gill Sans"/>
              </a:rPr>
              <a:t>3</a:t>
            </a:r>
            <a:endParaRPr lang="en-US" sz="2400" baseline="-25000">
              <a:solidFill>
                <a:schemeClr val="bg1"/>
              </a:solidFill>
              <a:latin typeface="Gill Sans"/>
              <a:cs typeface="Gill Sans"/>
            </a:endParaRPr>
          </a:p>
        </p:txBody>
      </p:sp>
      <p:sp>
        <p:nvSpPr>
          <p:cNvPr id="54" name="Rounded Rectangle 53"/>
          <p:cNvSpPr>
            <a:spLocks noChangeArrowheads="1"/>
          </p:cNvSpPr>
          <p:nvPr/>
        </p:nvSpPr>
        <p:spPr bwMode="auto">
          <a:xfrm>
            <a:off x="3962400" y="50784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343525"/>
            <a:ext cx="1174750" cy="369332"/>
          </a:xfrm>
          <a:prstGeom prst="rect">
            <a:avLst/>
          </a:prstGeom>
          <a:noFill/>
          <a:ln w="9525">
            <a:noFill/>
            <a:miter lim="800000"/>
            <a:headEnd/>
            <a:tailEnd/>
          </a:ln>
        </p:spPr>
        <p:txBody>
          <a:bodyPr>
            <a:spAutoFit/>
          </a:bodyPr>
          <a:lstStyle/>
          <a:p>
            <a:r>
              <a:rPr lang="en-US" sz="1800">
                <a:solidFill>
                  <a:schemeClr val="bg1"/>
                </a:solidFill>
                <a:latin typeface="Gill Sans"/>
                <a:cs typeface="Gill Sans"/>
              </a:rPr>
              <a:t>Reduce</a:t>
            </a:r>
            <a:r>
              <a:rPr lang="en-US" sz="1800" baseline="-2500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4898771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Basics</a:t>
            </a:r>
            <a:endParaRPr lang="en-US" dirty="0"/>
          </a:p>
        </p:txBody>
      </p:sp>
      <p:sp>
        <p:nvSpPr>
          <p:cNvPr id="3" name="Content Placeholder 2"/>
          <p:cNvSpPr>
            <a:spLocks noGrp="1"/>
          </p:cNvSpPr>
          <p:nvPr>
            <p:ph idx="1"/>
          </p:nvPr>
        </p:nvSpPr>
        <p:spPr/>
        <p:txBody>
          <a:bodyPr/>
          <a:lstStyle/>
          <a:p>
            <a:r>
              <a:rPr lang="en-US" dirty="0" smtClean="0"/>
              <a:t>Sequence of statements manipulating relations (aliases)</a:t>
            </a:r>
          </a:p>
          <a:p>
            <a:r>
              <a:rPr lang="en-US" dirty="0" smtClean="0"/>
              <a:t>Data model</a:t>
            </a:r>
          </a:p>
          <a:p>
            <a:pPr lvl="1"/>
            <a:r>
              <a:rPr lang="en-US" dirty="0" smtClean="0"/>
              <a:t>atoms</a:t>
            </a:r>
          </a:p>
          <a:p>
            <a:pPr lvl="1"/>
            <a:r>
              <a:rPr lang="en-US" dirty="0" smtClean="0"/>
              <a:t>tuples</a:t>
            </a:r>
          </a:p>
          <a:p>
            <a:pPr lvl="1"/>
            <a:r>
              <a:rPr lang="en-US" dirty="0" smtClean="0"/>
              <a:t>bags</a:t>
            </a:r>
          </a:p>
          <a:p>
            <a:pPr lvl="1"/>
            <a:r>
              <a:rPr lang="en-US" dirty="0" smtClean="0"/>
              <a:t>maps</a:t>
            </a:r>
          </a:p>
          <a:p>
            <a:pPr lvl="1"/>
            <a:r>
              <a:rPr lang="en-US" dirty="0" err="1" smtClean="0"/>
              <a:t>json</a:t>
            </a:r>
            <a:endParaRPr lang="en-US" dirty="0" smtClean="0"/>
          </a:p>
        </p:txBody>
      </p:sp>
    </p:spTree>
    <p:extLst>
      <p:ext uri="{BB962C8B-B14F-4D97-AF65-F5344CB8AC3E}">
        <p14:creationId xmlns:p14="http://schemas.microsoft.com/office/powerpoint/2010/main" val="160600439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Common Operations</a:t>
            </a:r>
            <a:endParaRPr lang="en-US" dirty="0"/>
          </a:p>
        </p:txBody>
      </p:sp>
      <p:sp>
        <p:nvSpPr>
          <p:cNvPr id="3" name="Content Placeholder 2"/>
          <p:cNvSpPr>
            <a:spLocks noGrp="1"/>
          </p:cNvSpPr>
          <p:nvPr>
            <p:ph idx="1"/>
          </p:nvPr>
        </p:nvSpPr>
        <p:spPr/>
        <p:txBody>
          <a:bodyPr/>
          <a:lstStyle/>
          <a:p>
            <a:r>
              <a:rPr lang="en-US" dirty="0" smtClean="0"/>
              <a:t>LOAD: load data (from HDFS)</a:t>
            </a:r>
          </a:p>
          <a:p>
            <a:r>
              <a:rPr lang="en-US" dirty="0" smtClean="0"/>
              <a:t>FOREACH … GENERATE: per tuple processing</a:t>
            </a:r>
          </a:p>
          <a:p>
            <a:r>
              <a:rPr lang="en-US" dirty="0" smtClean="0"/>
              <a:t>FILTER: discard unwanted tuples</a:t>
            </a:r>
          </a:p>
          <a:p>
            <a:r>
              <a:rPr lang="en-US" dirty="0" smtClean="0"/>
              <a:t>GROUP/COGROUP: group tuples</a:t>
            </a:r>
          </a:p>
          <a:p>
            <a:r>
              <a:rPr lang="en-US" dirty="0" smtClean="0"/>
              <a:t>JOIN: relational join</a:t>
            </a:r>
          </a:p>
          <a:p>
            <a:r>
              <a:rPr lang="en-US" dirty="0" smtClean="0"/>
              <a:t>STORE: store data (to HDFS)</a:t>
            </a:r>
          </a:p>
        </p:txBody>
      </p:sp>
      <p:sp>
        <p:nvSpPr>
          <p:cNvPr id="4" name="Title 1"/>
          <p:cNvSpPr txBox="1">
            <a:spLocks/>
          </p:cNvSpPr>
          <p:nvPr/>
        </p:nvSpPr>
        <p:spPr>
          <a:xfrm rot="21298744">
            <a:off x="6199287" y="18941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21298744">
            <a:off x="4522345" y="2897149"/>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15286802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GROUPing</a:t>
            </a:r>
            <a:endParaRPr lang="en-US" dirty="0"/>
          </a:p>
        </p:txBody>
      </p:sp>
      <p:sp>
        <p:nvSpPr>
          <p:cNvPr id="4" name="TextBox 3"/>
          <p:cNvSpPr txBox="1"/>
          <p:nvPr/>
        </p:nvSpPr>
        <p:spPr>
          <a:xfrm>
            <a:off x="1219200" y="1752600"/>
            <a:ext cx="1676400" cy="1569660"/>
          </a:xfrm>
          <a:prstGeom prst="rect">
            <a:avLst/>
          </a:prstGeom>
          <a:noFill/>
          <a:ln>
            <a:noFill/>
          </a:ln>
        </p:spPr>
        <p:txBody>
          <a:bodyPr wrap="square" rtlCol="0">
            <a:spAutoFit/>
          </a:bodyPr>
          <a:lstStyle/>
          <a:p>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838200" y="12954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A = LOAD '</a:t>
            </a:r>
            <a:r>
              <a:rPr lang="en-US" b="0" dirty="0" err="1" smtClean="0">
                <a:solidFill>
                  <a:schemeClr val="bg1"/>
                </a:solidFill>
                <a:latin typeface="Andale Mono"/>
                <a:cs typeface="Andale Mono"/>
              </a:rPr>
              <a:t>myfile.txt</a:t>
            </a:r>
            <a:r>
              <a:rPr lang="en-US" b="0" dirty="0" smtClean="0">
                <a:solidFill>
                  <a:schemeClr val="bg1"/>
                </a:solidFill>
                <a:latin typeface="Andale Mono"/>
                <a:cs typeface="Andale Mono"/>
              </a:rPr>
              <a:t>’ AS </a:t>
            </a:r>
            <a:r>
              <a:rPr lang="en-US" b="0" dirty="0">
                <a:solidFill>
                  <a:schemeClr val="bg1"/>
                </a:solidFill>
                <a:latin typeface="Andale Mono"/>
                <a:cs typeface="Andale Mono"/>
              </a:rPr>
              <a:t>(</a:t>
            </a:r>
            <a:r>
              <a:rPr lang="en-US" b="0" dirty="0" smtClean="0">
                <a:solidFill>
                  <a:schemeClr val="bg1"/>
                </a:solidFill>
                <a:latin typeface="Andale Mono"/>
                <a:cs typeface="Andale Mono"/>
              </a:rPr>
              <a:t>f1: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f2: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f3: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a:t>
            </a:r>
            <a:r>
              <a:rPr lang="en-US" b="0" dirty="0">
                <a:solidFill>
                  <a:schemeClr val="bg1"/>
                </a:solidFill>
                <a:latin typeface="Andale Mono"/>
                <a:cs typeface="Andale Mono"/>
              </a:rPr>
              <a:t>;</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GROUP A BY f1;</a:t>
            </a:r>
          </a:p>
        </p:txBody>
      </p:sp>
      <p:sp>
        <p:nvSpPr>
          <p:cNvPr id="7" name="TextBox 6"/>
          <p:cNvSpPr txBox="1"/>
          <p:nvPr/>
        </p:nvSpPr>
        <p:spPr>
          <a:xfrm>
            <a:off x="1219200" y="4572000"/>
            <a:ext cx="6248400" cy="1077218"/>
          </a:xfrm>
          <a:prstGeom prst="rect">
            <a:avLst/>
          </a:prstGeom>
          <a:noFill/>
          <a:ln>
            <a:noFill/>
          </a:ln>
        </p:spPr>
        <p:txBody>
          <a:bodyPr wrap="square" rtlCol="0">
            <a:spAutoFit/>
          </a:bodyPr>
          <a:lstStyle/>
          <a:p>
            <a:r>
              <a:rPr lang="en-US" b="0" dirty="0">
                <a:solidFill>
                  <a:schemeClr val="bg1"/>
                </a:solidFill>
                <a:latin typeface="Andale Mono"/>
                <a:cs typeface="Andale Mono"/>
              </a:rPr>
              <a:t>(1, {(1, 2, 3)})</a:t>
            </a:r>
          </a:p>
          <a:p>
            <a:r>
              <a:rPr lang="en-US" b="0" dirty="0">
                <a:solidFill>
                  <a:schemeClr val="bg1"/>
                </a:solidFill>
                <a:latin typeface="Andale Mono"/>
                <a:cs typeface="Andale Mono"/>
              </a:rPr>
              <a:t>(4, {(4, 2, 1), (4, 3, 3)})</a:t>
            </a:r>
          </a:p>
          <a:p>
            <a:r>
              <a:rPr lang="en-US" b="0" dirty="0">
                <a:solidFill>
                  <a:schemeClr val="bg1"/>
                </a:solidFill>
                <a:latin typeface="Andale Mono"/>
                <a:cs typeface="Andale Mono"/>
              </a:rPr>
              <a:t>(7, {(7, 2, 5)})</a:t>
            </a:r>
          </a:p>
          <a:p>
            <a:r>
              <a:rPr lang="en-US" b="0" dirty="0">
                <a:solidFill>
                  <a:schemeClr val="bg1"/>
                </a:solidFill>
                <a:latin typeface="Andale Mono"/>
                <a:cs typeface="Andale Mono"/>
              </a:rPr>
              <a:t>(8, {(8, 3, 4), </a:t>
            </a:r>
            <a:r>
              <a:rPr lang="en-US" b="0" dirty="0" smtClean="0">
                <a:solidFill>
                  <a:schemeClr val="bg1"/>
                </a:solidFill>
                <a:latin typeface="Andale Mono"/>
                <a:cs typeface="Andale Mono"/>
              </a:rPr>
              <a:t>(8</a:t>
            </a:r>
            <a:r>
              <a:rPr lang="en-US" b="0" dirty="0">
                <a:solidFill>
                  <a:schemeClr val="bg1"/>
                </a:solidFill>
                <a:latin typeface="Andale Mono"/>
                <a:cs typeface="Andale Mono"/>
              </a:rPr>
              <a:t>, 4, 3)})</a:t>
            </a:r>
          </a:p>
        </p:txBody>
      </p:sp>
    </p:spTree>
    <p:extLst>
      <p:ext uri="{BB962C8B-B14F-4D97-AF65-F5344CB8AC3E}">
        <p14:creationId xmlns:p14="http://schemas.microsoft.com/office/powerpoint/2010/main" val="2834671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COGROUPing</a:t>
            </a:r>
            <a:endParaRPr lang="en-US" dirty="0"/>
          </a:p>
        </p:txBody>
      </p:sp>
      <p:sp>
        <p:nvSpPr>
          <p:cNvPr id="4" name="TextBox 3"/>
          <p:cNvSpPr txBox="1"/>
          <p:nvPr/>
        </p:nvSpPr>
        <p:spPr>
          <a:xfrm>
            <a:off x="1219200" y="1295400"/>
            <a:ext cx="1676400" cy="1815882"/>
          </a:xfrm>
          <a:prstGeom prst="rect">
            <a:avLst/>
          </a:prstGeom>
          <a:noFill/>
          <a:ln>
            <a:noFill/>
          </a:ln>
        </p:spPr>
        <p:txBody>
          <a:bodyPr wrap="square" rtlCol="0">
            <a:spAutoFit/>
          </a:bodyPr>
          <a:lstStyle/>
          <a:p>
            <a:r>
              <a:rPr lang="en-US" b="0" dirty="0" smtClean="0">
                <a:solidFill>
                  <a:schemeClr val="bg1"/>
                </a:solidFill>
                <a:latin typeface="Andale Mono"/>
                <a:cs typeface="Andale Mono"/>
              </a:rPr>
              <a:t>A:</a:t>
            </a:r>
          </a:p>
          <a:p>
            <a:r>
              <a:rPr lang="en-US" b="0" dirty="0" smtClean="0">
                <a:solidFill>
                  <a:schemeClr val="bg1"/>
                </a:solidFill>
                <a:latin typeface="Andale Mono"/>
                <a:cs typeface="Andale Mono"/>
              </a:rPr>
              <a:t>(</a:t>
            </a:r>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5029200" y="1295400"/>
            <a:ext cx="1981200" cy="2062103"/>
          </a:xfrm>
          <a:prstGeom prst="rect">
            <a:avLst/>
          </a:prstGeom>
          <a:noFill/>
          <a:ln>
            <a:noFill/>
          </a:ln>
        </p:spPr>
        <p:txBody>
          <a:bodyPr wrap="square" rtlCol="0">
            <a:spAutoFit/>
          </a:bodyPr>
          <a:lstStyle/>
          <a:p>
            <a:r>
              <a:rPr lang="en-US" b="0" dirty="0" smtClean="0">
                <a:solidFill>
                  <a:schemeClr val="bg1"/>
                </a:solidFill>
                <a:latin typeface="Andale Mono"/>
                <a:cs typeface="Andale Mono"/>
              </a:rPr>
              <a:t>B:</a:t>
            </a:r>
          </a:p>
          <a:p>
            <a:r>
              <a:rPr lang="en-US" b="0" dirty="0" smtClean="0">
                <a:solidFill>
                  <a:schemeClr val="bg1"/>
                </a:solidFill>
                <a:latin typeface="Andale Mono"/>
                <a:cs typeface="Andale Mono"/>
              </a:rPr>
              <a:t>(</a:t>
            </a:r>
            <a:r>
              <a:rPr lang="en-US" b="0" dirty="0">
                <a:solidFill>
                  <a:schemeClr val="bg1"/>
                </a:solidFill>
                <a:latin typeface="Andale Mono"/>
                <a:cs typeface="Andale Mono"/>
              </a:rPr>
              <a:t>2, 4)</a:t>
            </a:r>
          </a:p>
          <a:p>
            <a:r>
              <a:rPr lang="en-US" b="0" dirty="0">
                <a:solidFill>
                  <a:schemeClr val="bg1"/>
                </a:solidFill>
                <a:latin typeface="Andale Mono"/>
                <a:cs typeface="Andale Mono"/>
              </a:rPr>
              <a:t>(8, 9)</a:t>
            </a:r>
          </a:p>
          <a:p>
            <a:r>
              <a:rPr lang="en-US" b="0" dirty="0">
                <a:solidFill>
                  <a:schemeClr val="bg1"/>
                </a:solidFill>
                <a:latin typeface="Andale Mono"/>
                <a:cs typeface="Andale Mono"/>
              </a:rPr>
              <a:t>(1, 3)</a:t>
            </a:r>
          </a:p>
          <a:p>
            <a:r>
              <a:rPr lang="en-US" b="0" dirty="0">
                <a:solidFill>
                  <a:schemeClr val="bg1"/>
                </a:solidFill>
                <a:latin typeface="Andale Mono"/>
                <a:cs typeface="Andale Mono"/>
              </a:rPr>
              <a:t>(2, 7)</a:t>
            </a:r>
          </a:p>
          <a:p>
            <a:r>
              <a:rPr lang="en-US" b="0" dirty="0">
                <a:solidFill>
                  <a:schemeClr val="bg1"/>
                </a:solidFill>
                <a:latin typeface="Andale Mono"/>
                <a:cs typeface="Andale Mono"/>
              </a:rPr>
              <a:t>(2, 9)</a:t>
            </a:r>
          </a:p>
          <a:p>
            <a:r>
              <a:rPr lang="en-US" b="0" dirty="0">
                <a:solidFill>
                  <a:schemeClr val="bg1"/>
                </a:solidFill>
                <a:latin typeface="Andale Mono"/>
                <a:cs typeface="Andale Mono"/>
              </a:rPr>
              <a:t>(4, 6)</a:t>
            </a:r>
          </a:p>
          <a:p>
            <a:r>
              <a:rPr lang="en-US" b="0" dirty="0">
                <a:solidFill>
                  <a:schemeClr val="bg1"/>
                </a:solidFill>
                <a:latin typeface="Andale Mono"/>
                <a:cs typeface="Andale Mono"/>
              </a:rPr>
              <a:t>(4, 9)</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COGROUP A BY </a:t>
            </a:r>
            <a:r>
              <a:rPr lang="en-US" b="0" dirty="0" smtClean="0">
                <a:solidFill>
                  <a:schemeClr val="bg1"/>
                </a:solidFill>
                <a:latin typeface="Andale Mono"/>
                <a:cs typeface="Andale Mono"/>
              </a:rPr>
              <a:t>$0, </a:t>
            </a:r>
            <a:r>
              <a:rPr lang="en-US" b="0" dirty="0">
                <a:solidFill>
                  <a:schemeClr val="bg1"/>
                </a:solidFill>
                <a:latin typeface="Andale Mono"/>
                <a:cs typeface="Andale Mono"/>
              </a:rPr>
              <a:t>B BY $0;</a:t>
            </a:r>
          </a:p>
        </p:txBody>
      </p:sp>
      <p:sp>
        <p:nvSpPr>
          <p:cNvPr id="7" name="TextBox 6"/>
          <p:cNvSpPr txBox="1"/>
          <p:nvPr/>
        </p:nvSpPr>
        <p:spPr>
          <a:xfrm>
            <a:off x="1219200" y="4572000"/>
            <a:ext cx="6248400" cy="1323439"/>
          </a:xfrm>
          <a:prstGeom prst="rect">
            <a:avLst/>
          </a:prstGeom>
          <a:noFill/>
          <a:ln>
            <a:noFill/>
          </a:ln>
        </p:spPr>
        <p:txBody>
          <a:bodyPr wrap="square" rtlCol="0">
            <a:spAutoFit/>
          </a:bodyPr>
          <a:lstStyle/>
          <a:p>
            <a:r>
              <a:rPr lang="en-US" b="0" dirty="0">
                <a:solidFill>
                  <a:schemeClr val="bg1"/>
                </a:solidFill>
                <a:latin typeface="Andale Mono"/>
                <a:cs typeface="Andale Mono"/>
              </a:rPr>
              <a:t>(1, {(1, 2, 3)}, {(1, 3)})</a:t>
            </a:r>
          </a:p>
          <a:p>
            <a:r>
              <a:rPr lang="en-US" b="0" dirty="0">
                <a:solidFill>
                  <a:schemeClr val="bg1"/>
                </a:solidFill>
                <a:latin typeface="Andale Mono"/>
                <a:cs typeface="Andale Mono"/>
              </a:rPr>
              <a:t>(2, {}, {(2, 4), (2, 7), (2, 9)})</a:t>
            </a:r>
          </a:p>
          <a:p>
            <a:r>
              <a:rPr lang="en-US" b="0" dirty="0">
                <a:solidFill>
                  <a:schemeClr val="bg1"/>
                </a:solidFill>
                <a:latin typeface="Andale Mono"/>
                <a:cs typeface="Andale Mono"/>
              </a:rPr>
              <a:t>(4, {(4, 2, 1), (4, 3, 3)}, {(4, 6),(4, 9)})</a:t>
            </a:r>
          </a:p>
          <a:p>
            <a:r>
              <a:rPr lang="en-US" b="0" dirty="0">
                <a:solidFill>
                  <a:schemeClr val="bg1"/>
                </a:solidFill>
                <a:latin typeface="Andale Mono"/>
                <a:cs typeface="Andale Mono"/>
              </a:rPr>
              <a:t>(7, {(7, 2, 5)}, {})</a:t>
            </a:r>
          </a:p>
          <a:p>
            <a:r>
              <a:rPr lang="en-US" b="0" dirty="0">
                <a:solidFill>
                  <a:schemeClr val="bg1"/>
                </a:solidFill>
                <a:latin typeface="Andale Mono"/>
                <a:cs typeface="Andale Mono"/>
              </a:rPr>
              <a:t>(8, {(8, 3, 4), (8, 4, 3)}, {(8, 9)})</a:t>
            </a:r>
          </a:p>
        </p:txBody>
      </p:sp>
    </p:spTree>
    <p:extLst>
      <p:ext uri="{BB962C8B-B14F-4D97-AF65-F5344CB8AC3E}">
        <p14:creationId xmlns:p14="http://schemas.microsoft.com/office/powerpoint/2010/main" val="20371436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38336567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JOINing</a:t>
            </a:r>
            <a:endParaRPr lang="en-US" dirty="0"/>
          </a:p>
        </p:txBody>
      </p:sp>
      <p:sp>
        <p:nvSpPr>
          <p:cNvPr id="4" name="TextBox 3"/>
          <p:cNvSpPr txBox="1"/>
          <p:nvPr/>
        </p:nvSpPr>
        <p:spPr>
          <a:xfrm>
            <a:off x="1219200" y="1295400"/>
            <a:ext cx="1676400" cy="1815882"/>
          </a:xfrm>
          <a:prstGeom prst="rect">
            <a:avLst/>
          </a:prstGeom>
          <a:noFill/>
          <a:ln>
            <a:noFill/>
          </a:ln>
        </p:spPr>
        <p:txBody>
          <a:bodyPr wrap="square" rtlCol="0">
            <a:spAutoFit/>
          </a:bodyPr>
          <a:lstStyle/>
          <a:p>
            <a:r>
              <a:rPr lang="en-US" b="0" dirty="0" smtClean="0">
                <a:solidFill>
                  <a:schemeClr val="bg1"/>
                </a:solidFill>
                <a:latin typeface="Andale Mono"/>
                <a:cs typeface="Andale Mono"/>
              </a:rPr>
              <a:t>A:</a:t>
            </a:r>
          </a:p>
          <a:p>
            <a:r>
              <a:rPr lang="en-US" b="0" dirty="0" smtClean="0">
                <a:solidFill>
                  <a:schemeClr val="bg1"/>
                </a:solidFill>
                <a:latin typeface="Andale Mono"/>
                <a:cs typeface="Andale Mono"/>
              </a:rPr>
              <a:t>(</a:t>
            </a:r>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5029200" y="1295400"/>
            <a:ext cx="1981200" cy="2062103"/>
          </a:xfrm>
          <a:prstGeom prst="rect">
            <a:avLst/>
          </a:prstGeom>
          <a:noFill/>
          <a:ln>
            <a:noFill/>
          </a:ln>
        </p:spPr>
        <p:txBody>
          <a:bodyPr wrap="square" rtlCol="0">
            <a:spAutoFit/>
          </a:bodyPr>
          <a:lstStyle/>
          <a:p>
            <a:r>
              <a:rPr lang="en-US" b="0" dirty="0" smtClean="0">
                <a:solidFill>
                  <a:schemeClr val="bg1"/>
                </a:solidFill>
                <a:latin typeface="Andale Mono"/>
                <a:cs typeface="Andale Mono"/>
              </a:rPr>
              <a:t>B:</a:t>
            </a:r>
          </a:p>
          <a:p>
            <a:r>
              <a:rPr lang="en-US" b="0" dirty="0" smtClean="0">
                <a:solidFill>
                  <a:schemeClr val="bg1"/>
                </a:solidFill>
                <a:latin typeface="Andale Mono"/>
                <a:cs typeface="Andale Mono"/>
              </a:rPr>
              <a:t>(</a:t>
            </a:r>
            <a:r>
              <a:rPr lang="en-US" b="0" dirty="0">
                <a:solidFill>
                  <a:schemeClr val="bg1"/>
                </a:solidFill>
                <a:latin typeface="Andale Mono"/>
                <a:cs typeface="Andale Mono"/>
              </a:rPr>
              <a:t>2, 4)</a:t>
            </a:r>
          </a:p>
          <a:p>
            <a:r>
              <a:rPr lang="en-US" b="0" dirty="0">
                <a:solidFill>
                  <a:schemeClr val="bg1"/>
                </a:solidFill>
                <a:latin typeface="Andale Mono"/>
                <a:cs typeface="Andale Mono"/>
              </a:rPr>
              <a:t>(8, 9)</a:t>
            </a:r>
          </a:p>
          <a:p>
            <a:r>
              <a:rPr lang="en-US" b="0" dirty="0">
                <a:solidFill>
                  <a:schemeClr val="bg1"/>
                </a:solidFill>
                <a:latin typeface="Andale Mono"/>
                <a:cs typeface="Andale Mono"/>
              </a:rPr>
              <a:t>(1, 3)</a:t>
            </a:r>
          </a:p>
          <a:p>
            <a:r>
              <a:rPr lang="en-US" b="0" dirty="0">
                <a:solidFill>
                  <a:schemeClr val="bg1"/>
                </a:solidFill>
                <a:latin typeface="Andale Mono"/>
                <a:cs typeface="Andale Mono"/>
              </a:rPr>
              <a:t>(2, 7)</a:t>
            </a:r>
          </a:p>
          <a:p>
            <a:r>
              <a:rPr lang="en-US" b="0" dirty="0">
                <a:solidFill>
                  <a:schemeClr val="bg1"/>
                </a:solidFill>
                <a:latin typeface="Andale Mono"/>
                <a:cs typeface="Andale Mono"/>
              </a:rPr>
              <a:t>(2, 9)</a:t>
            </a:r>
          </a:p>
          <a:p>
            <a:r>
              <a:rPr lang="en-US" b="0" dirty="0">
                <a:solidFill>
                  <a:schemeClr val="bg1"/>
                </a:solidFill>
                <a:latin typeface="Andale Mono"/>
                <a:cs typeface="Andale Mono"/>
              </a:rPr>
              <a:t>(4, 6)</a:t>
            </a:r>
          </a:p>
          <a:p>
            <a:r>
              <a:rPr lang="en-US" b="0" dirty="0">
                <a:solidFill>
                  <a:schemeClr val="bg1"/>
                </a:solidFill>
                <a:latin typeface="Andale Mono"/>
                <a:cs typeface="Andale Mono"/>
              </a:rPr>
              <a:t>(4, 9)</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a:t>
            </a:r>
            <a:r>
              <a:rPr lang="en-US" b="0" dirty="0" smtClean="0">
                <a:solidFill>
                  <a:schemeClr val="bg1"/>
                </a:solidFill>
                <a:latin typeface="Andale Mono"/>
                <a:cs typeface="Andale Mono"/>
              </a:rPr>
              <a:t>JOIN </a:t>
            </a:r>
            <a:r>
              <a:rPr lang="en-US" b="0" dirty="0">
                <a:solidFill>
                  <a:schemeClr val="bg1"/>
                </a:solidFill>
                <a:latin typeface="Andale Mono"/>
                <a:cs typeface="Andale Mono"/>
              </a:rPr>
              <a:t>A BY </a:t>
            </a:r>
            <a:r>
              <a:rPr lang="en-US" b="0" dirty="0" smtClean="0">
                <a:solidFill>
                  <a:schemeClr val="bg1"/>
                </a:solidFill>
                <a:latin typeface="Andale Mono"/>
                <a:cs typeface="Andale Mono"/>
              </a:rPr>
              <a:t>$0, </a:t>
            </a:r>
            <a:r>
              <a:rPr lang="en-US" b="0" dirty="0">
                <a:solidFill>
                  <a:schemeClr val="bg1"/>
                </a:solidFill>
                <a:latin typeface="Andale Mono"/>
                <a:cs typeface="Andale Mono"/>
              </a:rPr>
              <a:t>B BY $0;</a:t>
            </a:r>
          </a:p>
        </p:txBody>
      </p:sp>
      <p:sp>
        <p:nvSpPr>
          <p:cNvPr id="7" name="TextBox 6"/>
          <p:cNvSpPr txBox="1"/>
          <p:nvPr/>
        </p:nvSpPr>
        <p:spPr>
          <a:xfrm>
            <a:off x="1219200" y="4572000"/>
            <a:ext cx="6248400" cy="1815882"/>
          </a:xfrm>
          <a:prstGeom prst="rect">
            <a:avLst/>
          </a:prstGeom>
          <a:noFill/>
          <a:ln>
            <a:noFill/>
          </a:ln>
        </p:spPr>
        <p:txBody>
          <a:bodyPr wrap="square" rtlCol="0">
            <a:spAutoFit/>
          </a:bodyPr>
          <a:lstStyle/>
          <a:p>
            <a:r>
              <a:rPr lang="en-US" b="0" dirty="0">
                <a:solidFill>
                  <a:schemeClr val="bg1"/>
                </a:solidFill>
                <a:latin typeface="Andale Mono"/>
                <a:cs typeface="Andale Mono"/>
              </a:rPr>
              <a:t>(1,2,3,1,3)</a:t>
            </a:r>
          </a:p>
          <a:p>
            <a:r>
              <a:rPr lang="en-US" b="0" dirty="0">
                <a:solidFill>
                  <a:schemeClr val="bg1"/>
                </a:solidFill>
                <a:latin typeface="Andale Mono"/>
                <a:cs typeface="Andale Mono"/>
              </a:rPr>
              <a:t>(4,2,1,4,6)</a:t>
            </a:r>
          </a:p>
          <a:p>
            <a:r>
              <a:rPr lang="en-US" b="0" dirty="0">
                <a:solidFill>
                  <a:schemeClr val="bg1"/>
                </a:solidFill>
                <a:latin typeface="Andale Mono"/>
                <a:cs typeface="Andale Mono"/>
              </a:rPr>
              <a:t>(4,3,3,4,6)</a:t>
            </a:r>
          </a:p>
          <a:p>
            <a:r>
              <a:rPr lang="en-US" b="0" dirty="0">
                <a:solidFill>
                  <a:schemeClr val="bg1"/>
                </a:solidFill>
                <a:latin typeface="Andale Mono"/>
                <a:cs typeface="Andale Mono"/>
              </a:rPr>
              <a:t>(4,2,1,4,9)</a:t>
            </a:r>
          </a:p>
          <a:p>
            <a:r>
              <a:rPr lang="en-US" b="0" dirty="0">
                <a:solidFill>
                  <a:schemeClr val="bg1"/>
                </a:solidFill>
                <a:latin typeface="Andale Mono"/>
                <a:cs typeface="Andale Mono"/>
              </a:rPr>
              <a:t>(4,3,3,4,9)</a:t>
            </a:r>
          </a:p>
          <a:p>
            <a:r>
              <a:rPr lang="en-US" b="0" dirty="0">
                <a:solidFill>
                  <a:schemeClr val="bg1"/>
                </a:solidFill>
                <a:latin typeface="Andale Mono"/>
                <a:cs typeface="Andale Mono"/>
              </a:rPr>
              <a:t>(8,3,4,8,9)</a:t>
            </a:r>
          </a:p>
          <a:p>
            <a:r>
              <a:rPr lang="en-US" b="0" dirty="0">
                <a:solidFill>
                  <a:schemeClr val="bg1"/>
                </a:solidFill>
                <a:latin typeface="Andale Mono"/>
                <a:cs typeface="Andale Mono"/>
              </a:rPr>
              <a:t>(8,4,3,8,9)</a:t>
            </a:r>
          </a:p>
        </p:txBody>
      </p:sp>
    </p:spTree>
    <p:extLst>
      <p:ext uri="{BB962C8B-B14F-4D97-AF65-F5344CB8AC3E}">
        <p14:creationId xmlns:p14="http://schemas.microsoft.com/office/powerpoint/2010/main" val="18135950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UDFs</a:t>
            </a:r>
            <a:endParaRPr lang="en-US" dirty="0"/>
          </a:p>
        </p:txBody>
      </p:sp>
      <p:sp>
        <p:nvSpPr>
          <p:cNvPr id="3" name="Content Placeholder 2"/>
          <p:cNvSpPr>
            <a:spLocks noGrp="1"/>
          </p:cNvSpPr>
          <p:nvPr>
            <p:ph idx="1"/>
          </p:nvPr>
        </p:nvSpPr>
        <p:spPr/>
        <p:txBody>
          <a:bodyPr/>
          <a:lstStyle/>
          <a:p>
            <a:r>
              <a:rPr lang="en-US" dirty="0" smtClean="0"/>
              <a:t>User-defined functions:</a:t>
            </a:r>
          </a:p>
          <a:p>
            <a:pPr lvl="1"/>
            <a:r>
              <a:rPr lang="en-US" dirty="0" smtClean="0"/>
              <a:t>Java</a:t>
            </a:r>
          </a:p>
          <a:p>
            <a:pPr lvl="1"/>
            <a:r>
              <a:rPr lang="en-US" dirty="0" smtClean="0"/>
              <a:t>Python</a:t>
            </a:r>
          </a:p>
          <a:p>
            <a:pPr lvl="1"/>
            <a:r>
              <a:rPr lang="en-US" dirty="0" smtClean="0"/>
              <a:t>JavaScript</a:t>
            </a:r>
          </a:p>
          <a:p>
            <a:pPr lvl="1"/>
            <a:r>
              <a:rPr lang="en-US" dirty="0" smtClean="0"/>
              <a:t>Ruby</a:t>
            </a:r>
          </a:p>
          <a:p>
            <a:pPr lvl="1"/>
            <a:r>
              <a:rPr lang="en-US" dirty="0" smtClean="0"/>
              <a:t>…</a:t>
            </a:r>
          </a:p>
          <a:p>
            <a:r>
              <a:rPr lang="en-US" dirty="0" smtClean="0"/>
              <a:t>UDFs make Pig arbitrarily extensible</a:t>
            </a:r>
          </a:p>
          <a:p>
            <a:pPr lvl="1"/>
            <a:r>
              <a:rPr lang="en-US" dirty="0" smtClean="0"/>
              <a:t>Express “core” computations in UDFs</a:t>
            </a:r>
          </a:p>
          <a:p>
            <a:pPr lvl="1"/>
            <a:r>
              <a:rPr lang="en-US" dirty="0" smtClean="0"/>
              <a:t>Take advantage of Pig as glue code for scale-out plumbing</a:t>
            </a:r>
            <a:endParaRPr lang="en-US" dirty="0"/>
          </a:p>
        </p:txBody>
      </p:sp>
    </p:spTree>
    <p:extLst>
      <p:ext uri="{BB962C8B-B14F-4D97-AF65-F5344CB8AC3E}">
        <p14:creationId xmlns:p14="http://schemas.microsoft.com/office/powerpoint/2010/main" val="16554469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NAND Gates are universal</a:t>
            </a:r>
            <a:endParaRPr lang="en-US" dirty="0"/>
          </a:p>
        </p:txBody>
      </p:sp>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595074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a:t>
            </a:r>
            <a:r>
              <a:rPr lang="en-US" sz="3200" b="0" kern="0" dirty="0" smtClean="0">
                <a:solidFill>
                  <a:srgbClr val="000000"/>
                </a:solidFill>
                <a:latin typeface="Gill Sans"/>
                <a:cs typeface="Gill Sans"/>
              </a:rPr>
              <a:t>“from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384995"/>
          </a:xfrm>
          <a:prstGeom prst="rect">
            <a:avLst/>
          </a:prstGeom>
          <a:noFill/>
        </p:spPr>
        <p:txBody>
          <a:bodyPr wrap="square" rtlCol="0">
            <a:spAutoFit/>
          </a:bodyPr>
          <a:lstStyle/>
          <a:p>
            <a:pPr algn="ctr"/>
            <a:r>
              <a:rPr lang="en-US" sz="2800" b="0" dirty="0" smtClean="0">
                <a:solidFill>
                  <a:schemeClr val="bg1"/>
                </a:solidFill>
                <a:latin typeface="Gill Sans"/>
                <a:cs typeface="Gill Sans"/>
              </a:rPr>
              <a:t>We have a collection of </a:t>
            </a:r>
            <a:r>
              <a:rPr lang="en-US" sz="2800" b="0" dirty="0" smtClean="0">
                <a:solidFill>
                  <a:srgbClr val="000090"/>
                </a:solidFill>
                <a:latin typeface="Gill Sans"/>
                <a:cs typeface="Gill Sans"/>
              </a:rPr>
              <a:t>records</a:t>
            </a:r>
            <a:r>
              <a:rPr lang="en-US" sz="2800" b="0" dirty="0" smtClean="0">
                <a:solidFill>
                  <a:schemeClr val="bg1"/>
                </a:solidFill>
                <a:latin typeface="Gill Sans"/>
                <a:cs typeface="Gill Sans"/>
              </a:rPr>
              <a:t>,</a:t>
            </a:r>
          </a:p>
          <a:p>
            <a:pPr algn="ctr"/>
            <a:r>
              <a:rPr lang="en-US" sz="2800" b="0" dirty="0" smtClean="0">
                <a:solidFill>
                  <a:schemeClr val="bg1"/>
                </a:solidFill>
                <a:latin typeface="Gill Sans"/>
                <a:cs typeface="Gill Sans"/>
              </a:rPr>
              <a:t>want to apply a bunch of transformations </a:t>
            </a:r>
            <a:br>
              <a:rPr lang="en-US" sz="2800" b="0" dirty="0" smtClean="0">
                <a:solidFill>
                  <a:schemeClr val="bg1"/>
                </a:solidFill>
                <a:latin typeface="Gill Sans"/>
                <a:cs typeface="Gill Sans"/>
              </a:rPr>
            </a:br>
            <a:r>
              <a:rPr lang="en-US" sz="2800" b="0" dirty="0" smtClean="0">
                <a:solidFill>
                  <a:schemeClr val="bg1"/>
                </a:solidFill>
                <a:latin typeface="Gill Sans"/>
                <a:cs typeface="Gill Sans"/>
              </a:rPr>
              <a:t>to compute some result</a:t>
            </a:r>
            <a:endParaRPr lang="en-US" sz="2800" b="0" dirty="0">
              <a:solidFill>
                <a:schemeClr val="bg1"/>
              </a:solidFill>
              <a:latin typeface="Gill Sans"/>
              <a:cs typeface="Gill Sans"/>
            </a:endParaRPr>
          </a:p>
        </p:txBody>
      </p:sp>
      <p:sp>
        <p:nvSpPr>
          <p:cNvPr id="3" name="TextBox 2"/>
          <p:cNvSpPr txBox="1"/>
          <p:nvPr/>
        </p:nvSpPr>
        <p:spPr>
          <a:xfrm>
            <a:off x="0" y="4579203"/>
            <a:ext cx="9144000" cy="830997"/>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Assumptions:</a:t>
            </a:r>
            <a:r>
              <a:rPr lang="en-US" sz="2400" b="0" dirty="0" smtClean="0">
                <a:solidFill>
                  <a:schemeClr val="bg1"/>
                </a:solidFill>
                <a:latin typeface="Gill Sans"/>
                <a:cs typeface="Gill Sans"/>
              </a:rPr>
              <a:t> static </a:t>
            </a:r>
            <a:r>
              <a:rPr lang="en-US" sz="2400" b="0" dirty="0">
                <a:solidFill>
                  <a:schemeClr val="bg1"/>
                </a:solidFill>
                <a:latin typeface="Gill Sans"/>
                <a:cs typeface="Gill Sans"/>
              </a:rPr>
              <a:t>collection, </a:t>
            </a:r>
            <a:endParaRPr lang="en-US" sz="2400" b="0" dirty="0" smtClean="0">
              <a:solidFill>
                <a:schemeClr val="bg1"/>
              </a:solidFill>
              <a:latin typeface="Gill Sans"/>
              <a:cs typeface="Gill Sans"/>
            </a:endParaRPr>
          </a:p>
          <a:p>
            <a:pPr algn="ctr"/>
            <a:r>
              <a:rPr lang="en-US" sz="2400" b="0" dirty="0" smtClean="0">
                <a:solidFill>
                  <a:schemeClr val="bg1"/>
                </a:solidFill>
                <a:latin typeface="Gill Sans"/>
                <a:cs typeface="Gill Sans"/>
              </a:rPr>
              <a:t>records </a:t>
            </a:r>
            <a:r>
              <a:rPr lang="en-US" sz="2400" b="0" dirty="0">
                <a:solidFill>
                  <a:schemeClr val="bg1"/>
                </a:solidFill>
                <a:latin typeface="Gill Sans"/>
                <a:cs typeface="Gill Sans"/>
              </a:rPr>
              <a:t>(not necessarily key-value </a:t>
            </a:r>
            <a:r>
              <a:rPr lang="en-US" sz="2400" b="0" dirty="0" smtClean="0">
                <a:solidFill>
                  <a:schemeClr val="bg1"/>
                </a:solidFill>
                <a:latin typeface="Gill Sans"/>
                <a:cs typeface="Gill Sans"/>
              </a:rPr>
              <a:t>pairs) </a:t>
            </a:r>
            <a:endParaRPr lang="en-US" sz="2400" b="0" dirty="0">
              <a:solidFill>
                <a:schemeClr val="bg1"/>
              </a:solidFill>
              <a:latin typeface="Gill Sans"/>
              <a:cs typeface="Gill Sans"/>
            </a:endParaRPr>
          </a:p>
        </p:txBody>
      </p:sp>
      <p:sp>
        <p:nvSpPr>
          <p:cNvPr id="5" name="TextBox 4"/>
          <p:cNvSpPr txBox="1"/>
          <p:nvPr/>
        </p:nvSpPr>
        <p:spPr>
          <a:xfrm>
            <a:off x="0" y="609600"/>
            <a:ext cx="9144000" cy="584776"/>
          </a:xfrm>
          <a:prstGeom prst="rect">
            <a:avLst/>
          </a:prstGeom>
          <a:noFill/>
        </p:spPr>
        <p:txBody>
          <a:bodyPr wrap="square" rtlCol="0">
            <a:spAutoFit/>
          </a:bodyPr>
          <a:lstStyle/>
          <a:p>
            <a:pPr algn="ctr"/>
            <a:r>
              <a:rPr lang="en-US" sz="3200" dirty="0" smtClean="0">
                <a:solidFill>
                  <a:schemeClr val="bg1"/>
                </a:solidFill>
                <a:latin typeface="Gill Sans"/>
                <a:cs typeface="Gill Sans"/>
              </a:rPr>
              <a:t>Data-Parallel Dataflow Languages</a:t>
            </a:r>
            <a:endParaRPr lang="en-US" sz="320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2438400" y="30480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 name="TextBox 1"/>
          <p:cNvSpPr txBox="1"/>
          <p:nvPr/>
        </p:nvSpPr>
        <p:spPr>
          <a:xfrm>
            <a:off x="0" y="1066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not necessarily key-value pairs)</a:t>
            </a:r>
            <a:endParaRPr lang="en-US" sz="2400" b="0" dirty="0">
              <a:solidFill>
                <a:schemeClr val="bg1"/>
              </a:solidFill>
              <a:latin typeface="Gill Sans"/>
              <a:cs typeface="Gill Sans"/>
            </a:endParaRPr>
          </a:p>
        </p:txBody>
      </p:sp>
      <p:sp>
        <p:nvSpPr>
          <p:cNvPr id="26" name="Rectangle 25"/>
          <p:cNvSpPr>
            <a:spLocks noChangeArrowheads="1"/>
          </p:cNvSpPr>
          <p:nvPr/>
        </p:nvSpPr>
        <p:spPr bwMode="auto">
          <a:xfrm>
            <a:off x="55626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2766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429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5146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2" name="Text Box 4"/>
          <p:cNvSpPr txBox="1">
            <a:spLocks noChangeArrowheads="1"/>
          </p:cNvSpPr>
          <p:nvPr/>
        </p:nvSpPr>
        <p:spPr bwMode="auto">
          <a:xfrm>
            <a:off x="0" y="609600"/>
            <a:ext cx="9144000" cy="584776"/>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We need per-record processing</a:t>
            </a:r>
          </a:p>
        </p:txBody>
      </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352800" y="3943290"/>
            <a:ext cx="1505540" cy="400110"/>
          </a:xfrm>
          <a:prstGeom prst="rect">
            <a:avLst/>
          </a:prstGeom>
          <a:noFill/>
        </p:spPr>
        <p:txBody>
          <a:bodyPr wrap="none" rtlCol="0">
            <a:spAutoFit/>
          </a:bodyPr>
          <a:lstStyle/>
          <a:p>
            <a:r>
              <a:rPr lang="en-US" sz="2000" b="0" dirty="0">
                <a:solidFill>
                  <a:srgbClr val="000000"/>
                </a:solidFill>
                <a:latin typeface="Gill Sans"/>
                <a:cs typeface="Gill Sans"/>
              </a:rPr>
              <a:t>g</a:t>
            </a:r>
            <a:r>
              <a:rPr lang="en-US" sz="2000" b="0" dirty="0" smtClean="0">
                <a:solidFill>
                  <a:srgbClr val="000000"/>
                </a:solidFill>
                <a:latin typeface="Gill Sans"/>
                <a:cs typeface="Gill Sans"/>
              </a:rPr>
              <a:t>rouping key</a:t>
            </a:r>
            <a:endParaRPr lang="en-US" sz="2000" b="0" dirty="0">
              <a:solidFill>
                <a:srgbClr val="000000"/>
              </a:solidFill>
              <a:latin typeface="Gill Sans"/>
              <a:cs typeface="Gill Sans"/>
            </a:endParaRPr>
          </a:p>
        </p:txBody>
      </p:sp>
      <p:sp>
        <p:nvSpPr>
          <p:cNvPr id="51" name="TextBox 50"/>
          <p:cNvSpPr txBox="1"/>
          <p:nvPr/>
        </p:nvSpPr>
        <p:spPr>
          <a:xfrm>
            <a:off x="5181600" y="3943290"/>
            <a:ext cx="1505540" cy="400110"/>
          </a:xfrm>
          <a:prstGeom prst="rect">
            <a:avLst/>
          </a:prstGeom>
          <a:noFill/>
        </p:spPr>
        <p:txBody>
          <a:bodyPr wrap="none" rtlCol="0">
            <a:spAutoFit/>
          </a:bodyPr>
          <a:lstStyle/>
          <a:p>
            <a:r>
              <a:rPr lang="en-US" sz="2000" b="0" dirty="0">
                <a:solidFill>
                  <a:srgbClr val="000000"/>
                </a:solidFill>
                <a:latin typeface="Gill Sans"/>
                <a:cs typeface="Gill Sans"/>
              </a:rPr>
              <a:t>p</a:t>
            </a:r>
            <a:r>
              <a:rPr lang="en-US" sz="2000" b="0" dirty="0" smtClean="0">
                <a:solidFill>
                  <a:srgbClr val="000000"/>
                </a:solidFill>
                <a:latin typeface="Gill Sans"/>
                <a:cs typeface="Gill Sans"/>
              </a:rPr>
              <a:t>artial result</a:t>
            </a:r>
            <a:endParaRPr lang="en-US" sz="2000" b="0" dirty="0">
              <a:solidFill>
                <a:srgbClr val="000000"/>
              </a:solidFill>
              <a:latin typeface="Gill Sans"/>
              <a:cs typeface="Gill Sans"/>
            </a:endParaRPr>
          </a:p>
        </p:txBody>
      </p:sp>
      <p:sp>
        <p:nvSpPr>
          <p:cNvPr id="52" name="TextBox 51"/>
          <p:cNvSpPr txBox="1"/>
          <p:nvPr/>
        </p:nvSpPr>
        <p:spPr>
          <a:xfrm>
            <a:off x="0" y="2600980"/>
            <a:ext cx="9144000" cy="523220"/>
          </a:xfrm>
          <a:prstGeom prst="rect">
            <a:avLst/>
          </a:prstGeom>
          <a:noFill/>
        </p:spPr>
        <p:txBody>
          <a:bodyPr wrap="square" rtlCol="0">
            <a:spAutoFit/>
          </a:bodyPr>
          <a:lstStyle/>
          <a:p>
            <a:pPr lvl="0" algn="ctr">
              <a:defRPr/>
            </a:pPr>
            <a:r>
              <a:rPr lang="en-US" sz="2800" b="0" kern="0" dirty="0">
                <a:solidFill>
                  <a:srgbClr val="000000"/>
                </a:solidFill>
                <a:latin typeface="Gill Sans"/>
                <a:cs typeface="Gill Sans"/>
              </a:rPr>
              <a:t>We need a way to group partial results</a:t>
            </a:r>
          </a:p>
        </p:txBody>
      </p:sp>
      <p:sp>
        <p:nvSpPr>
          <p:cNvPr id="55" name="TextBox 54"/>
          <p:cNvSpPr txBox="1"/>
          <p:nvPr/>
        </p:nvSpPr>
        <p:spPr>
          <a:xfrm>
            <a:off x="0" y="3039070"/>
            <a:ext cx="9144000" cy="523220"/>
          </a:xfrm>
          <a:prstGeom prst="rect">
            <a:avLst/>
          </a:prstGeom>
          <a:noFill/>
        </p:spPr>
        <p:txBody>
          <a:bodyPr wrap="square" rtlCol="0">
            <a:spAutoFit/>
          </a:bodyPr>
          <a:lstStyle/>
          <a:p>
            <a:pPr lvl="0" algn="ctr">
              <a:defRPr/>
            </a:pPr>
            <a:r>
              <a:rPr lang="en-US" sz="2800" b="0" kern="0" dirty="0">
                <a:solidFill>
                  <a:srgbClr val="000000"/>
                </a:solidFill>
                <a:latin typeface="Gill Sans"/>
                <a:cs typeface="Gill Sans"/>
              </a:rPr>
              <a:t>Intermediate (key, value) pairs</a:t>
            </a:r>
          </a:p>
        </p:txBody>
      </p:sp>
      <p:sp>
        <p:nvSpPr>
          <p:cNvPr id="57" name="TextBox 56"/>
          <p:cNvSpPr txBox="1"/>
          <p:nvPr/>
        </p:nvSpPr>
        <p:spPr>
          <a:xfrm>
            <a:off x="0" y="5638800"/>
            <a:ext cx="9144000" cy="523220"/>
          </a:xfrm>
          <a:prstGeom prst="rect">
            <a:avLst/>
          </a:prstGeom>
          <a:noFill/>
        </p:spPr>
        <p:txBody>
          <a:bodyPr wrap="square" rtlCol="0">
            <a:spAutoFit/>
          </a:bodyPr>
          <a:lstStyle/>
          <a:p>
            <a:pPr lvl="0" algn="ctr">
              <a:defRPr/>
            </a:pPr>
            <a:r>
              <a:rPr lang="en-US" sz="2800" b="0" kern="0" dirty="0" smtClean="0">
                <a:solidFill>
                  <a:srgbClr val="000000"/>
                </a:solidFill>
                <a:latin typeface="Gill Sans"/>
                <a:cs typeface="Gill Sans"/>
              </a:rPr>
              <a:t>For each key, we can apply some computation</a:t>
            </a:r>
            <a:endParaRPr lang="en-US" sz="2800" b="0" kern="0" dirty="0">
              <a:solidFill>
                <a:srgbClr val="000000"/>
              </a:solidFill>
              <a:latin typeface="Gill Sans"/>
              <a:cs typeface="Gill Sans"/>
            </a:endParaRPr>
          </a:p>
        </p:txBody>
      </p:sp>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1" name="Text Box 4"/>
          <p:cNvSpPr txBox="1">
            <a:spLocks noChangeArrowheads="1"/>
          </p:cNvSpPr>
          <p:nvPr/>
        </p:nvSpPr>
        <p:spPr bwMode="auto">
          <a:xfrm>
            <a:off x="0" y="609600"/>
            <a:ext cx="9144000" cy="584776"/>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Map alone isn’t enough</a:t>
            </a:r>
          </a:p>
        </p:txBody>
      </p:sp>
      <p:cxnSp>
        <p:nvCxnSpPr>
          <p:cNvPr id="5" name="Straight Arrow Connector 4"/>
          <p:cNvCxnSpPr>
            <a:endCxn id="55" idx="2"/>
          </p:cNvCxnSpPr>
          <p:nvPr/>
        </p:nvCxnSpPr>
        <p:spPr bwMode="auto">
          <a:xfrm flipV="1">
            <a:off x="4191000" y="3562290"/>
            <a:ext cx="381000" cy="47631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p:nvPr/>
        </p:nvCxnSpPr>
        <p:spPr bwMode="auto">
          <a:xfrm flipH="1" flipV="1">
            <a:off x="5486400" y="3505200"/>
            <a:ext cx="3048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1" grpId="0"/>
      <p:bldP spid="52" grpId="0"/>
      <p:bldP spid="55" grpId="0"/>
      <p:bldP spid="57" grpId="0"/>
      <p:bldP spid="10" grpId="0"/>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81528582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9"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 Workflows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Want MM...?</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9"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Want MRR?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Graph Operators</a:t>
            </a:r>
            <a:endParaRPr lang="en-US" dirty="0"/>
          </a:p>
        </p:txBody>
      </p:sp>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2954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42103806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Architecture</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24851808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Cool </a:t>
            </a:r>
            <a:r>
              <a:rPr lang="en-US" dirty="0"/>
              <a:t>T</a:t>
            </a:r>
            <a:r>
              <a:rPr lang="en-US" dirty="0" smtClean="0"/>
              <a:t>ricks</a:t>
            </a:r>
            <a:endParaRPr lang="en-US" dirty="0"/>
          </a:p>
        </p:txBody>
      </p:sp>
      <p:sp>
        <p:nvSpPr>
          <p:cNvPr id="3" name="Content Placeholder 2"/>
          <p:cNvSpPr>
            <a:spLocks noGrp="1"/>
          </p:cNvSpPr>
          <p:nvPr>
            <p:ph idx="1"/>
          </p:nvPr>
        </p:nvSpPr>
        <p:spPr/>
        <p:txBody>
          <a:bodyPr/>
          <a:lstStyle/>
          <a:p>
            <a:r>
              <a:rPr lang="en-US" dirty="0" smtClean="0"/>
              <a:t>Channel: abstraction for vertex-to-vertex communication</a:t>
            </a:r>
          </a:p>
          <a:p>
            <a:pPr lvl="1"/>
            <a:r>
              <a:rPr lang="en-US" dirty="0" smtClean="0"/>
              <a:t>File</a:t>
            </a:r>
          </a:p>
          <a:p>
            <a:pPr lvl="1"/>
            <a:r>
              <a:rPr lang="en-US" dirty="0" smtClean="0"/>
              <a:t>TCP pipe</a:t>
            </a:r>
          </a:p>
          <a:p>
            <a:pPr lvl="1"/>
            <a:r>
              <a:rPr lang="en-US" dirty="0" smtClean="0"/>
              <a:t>Shared memory</a:t>
            </a:r>
          </a:p>
          <a:p>
            <a:r>
              <a:rPr lang="en-US" dirty="0" smtClean="0"/>
              <a:t>Runtime graph refinement</a:t>
            </a:r>
          </a:p>
          <a:p>
            <a:pPr lvl="1"/>
            <a:r>
              <a:rPr lang="en-US" dirty="0" smtClean="0"/>
              <a:t>Size of input is not known until runtime</a:t>
            </a:r>
          </a:p>
          <a:p>
            <a:pPr lvl="1"/>
            <a:r>
              <a:rPr lang="en-US" dirty="0" smtClean="0"/>
              <a:t>Automatically rewrite graph based on invariant properties</a:t>
            </a:r>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13872299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Sample Program</a:t>
            </a:r>
            <a:endParaRPr lang="en-US" dirty="0"/>
          </a:p>
        </p:txBody>
      </p:sp>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799"/>
            <a:ext cx="2311400" cy="53340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27984141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endParaRPr lang="en-US" dirty="0"/>
          </a:p>
        </p:txBody>
      </p:sp>
      <p:sp>
        <p:nvSpPr>
          <p:cNvPr id="3" name="Content Placeholder 2"/>
          <p:cNvSpPr>
            <a:spLocks noGrp="1"/>
          </p:cNvSpPr>
          <p:nvPr>
            <p:ph idx="1"/>
          </p:nvPr>
        </p:nvSpPr>
        <p:spPr/>
        <p:txBody>
          <a:bodyPr/>
          <a:lstStyle/>
          <a:p>
            <a:r>
              <a:rPr lang="en-US" dirty="0" smtClean="0"/>
              <a:t>LINQ = Language </a:t>
            </a:r>
            <a:r>
              <a:rPr lang="en-US" dirty="0" err="1" smtClean="0"/>
              <a:t>INtegrated</a:t>
            </a:r>
            <a:r>
              <a:rPr lang="en-US" dirty="0" smtClean="0"/>
              <a:t> Query</a:t>
            </a:r>
          </a:p>
          <a:p>
            <a:pPr lvl="1"/>
            <a:r>
              <a:rPr lang="en-US" dirty="0" smtClean="0"/>
              <a:t>.NET constructs for combining imperative and declarative programming</a:t>
            </a:r>
          </a:p>
          <a:p>
            <a:r>
              <a:rPr lang="en-US" dirty="0" smtClean="0"/>
              <a:t>Developers write in </a:t>
            </a:r>
            <a:r>
              <a:rPr lang="en-US" dirty="0" err="1" smtClean="0"/>
              <a:t>DryadLINQ</a:t>
            </a:r>
            <a:endParaRPr lang="en-US" dirty="0" smtClean="0"/>
          </a:p>
          <a:p>
            <a:pPr lvl="1"/>
            <a:r>
              <a:rPr lang="en-US" dirty="0" smtClean="0"/>
              <a:t>Program compiled into computations that run on Dryad</a:t>
            </a:r>
          </a:p>
          <a:p>
            <a:pPr lvl="1"/>
            <a:endParaRPr lang="en-US" dirty="0"/>
          </a:p>
        </p:txBody>
      </p:sp>
      <p:sp>
        <p:nvSpPr>
          <p:cNvPr id="4" name="TextBox 3"/>
          <p:cNvSpPr txBox="1"/>
          <p:nvPr/>
        </p:nvSpPr>
        <p:spPr>
          <a:xfrm>
            <a:off x="3429000" y="5791200"/>
            <a:ext cx="2670923" cy="584776"/>
          </a:xfrm>
          <a:prstGeom prst="rect">
            <a:avLst/>
          </a:prstGeom>
          <a:noFill/>
        </p:spPr>
        <p:txBody>
          <a:bodyPr wrap="none" rtlCol="0">
            <a:spAutoFit/>
          </a:bodyPr>
          <a:lstStyle/>
          <a:p>
            <a:r>
              <a:rPr lang="en-US" sz="3200" b="0" dirty="0" smtClean="0">
                <a:solidFill>
                  <a:srgbClr val="FF0000"/>
                </a:solidFill>
                <a:latin typeface="Gill Sans"/>
                <a:cs typeface="Gill Sans"/>
              </a:rPr>
              <a:t>Sound familiar?</a:t>
            </a:r>
            <a:endParaRPr lang="en-US" sz="32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Tree>
    <p:extLst>
      <p:ext uri="{BB962C8B-B14F-4D97-AF65-F5344CB8AC3E}">
        <p14:creationId xmlns:p14="http://schemas.microsoft.com/office/powerpoint/2010/main" val="224739976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r>
              <a:rPr lang="en-US" dirty="0" smtClean="0"/>
              <a:t>: Word Count</a:t>
            </a:r>
            <a:endParaRPr lang="en-US" dirty="0"/>
          </a:p>
        </p:txBody>
      </p:sp>
      <p:sp>
        <p:nvSpPr>
          <p:cNvPr id="4" name="TextBox 3"/>
          <p:cNvSpPr txBox="1"/>
          <p:nvPr/>
        </p:nvSpPr>
        <p:spPr>
          <a:xfrm>
            <a:off x="533400" y="1258192"/>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3796605"/>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276600"/>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2424517" y="5791200"/>
            <a:ext cx="4357283" cy="584776"/>
          </a:xfrm>
          <a:prstGeom prst="rect">
            <a:avLst/>
          </a:prstGeom>
          <a:noFill/>
        </p:spPr>
        <p:txBody>
          <a:bodyPr wrap="none" rtlCol="0">
            <a:spAutoFit/>
          </a:bodyPr>
          <a:lstStyle/>
          <a:p>
            <a:r>
              <a:rPr lang="en-US" sz="3200" b="0" dirty="0" smtClean="0">
                <a:solidFill>
                  <a:srgbClr val="FF0000"/>
                </a:solidFill>
                <a:latin typeface="Gill Sans"/>
                <a:cs typeface="Gill Sans"/>
              </a:rPr>
              <a:t>Compare and contrast…</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29342731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a:t>
            </a:r>
            <a:r>
              <a:rPr lang="en-US" sz="2400" b="0" dirty="0" smtClean="0">
                <a:solidFill>
                  <a:srgbClr val="FFFFFF"/>
                </a:solidFill>
                <a:latin typeface="Gill Sans"/>
                <a:cs typeface="Gill Sans"/>
              </a:rPr>
              <a:t>low level!</a:t>
            </a:r>
            <a:endParaRPr lang="en-US" sz="2400" b="0" dirty="0" smtClean="0">
              <a:solidFill>
                <a:srgbClr val="FFFFFF"/>
              </a:solidFill>
              <a:latin typeface="Gill Sans"/>
              <a:cs typeface="Gill Sans"/>
            </a:endParaRP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to Dryad?</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7" name="TextBox 6"/>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4982721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510605"/>
            <a:ext cx="9144000" cy="1384995"/>
          </a:xfrm>
          <a:prstGeom prst="rect">
            <a:avLst/>
          </a:prstGeom>
          <a:noFill/>
        </p:spPr>
        <p:txBody>
          <a:bodyPr wrap="square" rtlCol="0">
            <a:spAutoFit/>
          </a:bodyPr>
          <a:lstStyle/>
          <a:p>
            <a:pPr algn="ctr"/>
            <a:r>
              <a:rPr lang="en-US" sz="2800" b="0" dirty="0" smtClean="0">
                <a:solidFill>
                  <a:schemeClr val="bg1"/>
                </a:solidFill>
                <a:latin typeface="Gill Sans"/>
                <a:cs typeface="Gill Sans"/>
              </a:rPr>
              <a:t>We have a collection of </a:t>
            </a:r>
            <a:r>
              <a:rPr lang="en-US" sz="2800" b="0" dirty="0" smtClean="0">
                <a:solidFill>
                  <a:srgbClr val="000090"/>
                </a:solidFill>
                <a:latin typeface="Gill Sans"/>
                <a:cs typeface="Gill Sans"/>
              </a:rPr>
              <a:t>records</a:t>
            </a:r>
            <a:r>
              <a:rPr lang="en-US" sz="2800" b="0" dirty="0" smtClean="0">
                <a:solidFill>
                  <a:schemeClr val="bg1"/>
                </a:solidFill>
                <a:latin typeface="Gill Sans"/>
                <a:cs typeface="Gill Sans"/>
              </a:rPr>
              <a:t>,</a:t>
            </a:r>
          </a:p>
          <a:p>
            <a:pPr algn="ctr"/>
            <a:r>
              <a:rPr lang="en-US" sz="2800" b="0" dirty="0" smtClean="0">
                <a:solidFill>
                  <a:schemeClr val="bg1"/>
                </a:solidFill>
                <a:latin typeface="Gill Sans"/>
                <a:cs typeface="Gill Sans"/>
              </a:rPr>
              <a:t>want to apply a bunch of transformations </a:t>
            </a:r>
            <a:br>
              <a:rPr lang="en-US" sz="2800" b="0" dirty="0" smtClean="0">
                <a:solidFill>
                  <a:schemeClr val="bg1"/>
                </a:solidFill>
                <a:latin typeface="Gill Sans"/>
                <a:cs typeface="Gill Sans"/>
              </a:rPr>
            </a:br>
            <a:r>
              <a:rPr lang="en-US" sz="2800" b="0" dirty="0" smtClean="0">
                <a:solidFill>
                  <a:schemeClr val="bg1"/>
                </a:solidFill>
                <a:latin typeface="Gill Sans"/>
                <a:cs typeface="Gill Sans"/>
              </a:rPr>
              <a:t>to compute some result</a:t>
            </a:r>
            <a:endParaRPr lang="en-US" sz="2800" b="0" dirty="0">
              <a:solidFill>
                <a:schemeClr val="bg1"/>
              </a:solidFill>
              <a:latin typeface="Gill Sans"/>
              <a:cs typeface="Gill Sans"/>
            </a:endParaRPr>
          </a:p>
        </p:txBody>
      </p:sp>
      <p:sp>
        <p:nvSpPr>
          <p:cNvPr id="5" name="TextBox 4"/>
          <p:cNvSpPr txBox="1"/>
          <p:nvPr/>
        </p:nvSpPr>
        <p:spPr>
          <a:xfrm>
            <a:off x="0" y="609600"/>
            <a:ext cx="9144000" cy="584776"/>
          </a:xfrm>
          <a:prstGeom prst="rect">
            <a:avLst/>
          </a:prstGeom>
          <a:noFill/>
        </p:spPr>
        <p:txBody>
          <a:bodyPr wrap="square" rtlCol="0">
            <a:spAutoFit/>
          </a:bodyPr>
          <a:lstStyle/>
          <a:p>
            <a:pPr algn="ctr"/>
            <a:r>
              <a:rPr lang="en-US" sz="3200" dirty="0" smtClean="0">
                <a:solidFill>
                  <a:schemeClr val="bg1"/>
                </a:solidFill>
                <a:latin typeface="Gill Sans"/>
                <a:cs typeface="Gill Sans"/>
              </a:rPr>
              <a:t>Data-Parallel Dataflow Languages</a:t>
            </a:r>
            <a:endParaRPr lang="en-US" sz="3200" dirty="0">
              <a:solidFill>
                <a:schemeClr val="bg1"/>
              </a:solidFill>
              <a:latin typeface="Gill Sans"/>
              <a:cs typeface="Gill Sans"/>
            </a:endParaRPr>
          </a:p>
        </p:txBody>
      </p:sp>
      <p:sp>
        <p:nvSpPr>
          <p:cNvPr id="6" name="TextBox 5"/>
          <p:cNvSpPr txBox="1"/>
          <p:nvPr/>
        </p:nvSpPr>
        <p:spPr>
          <a:xfrm>
            <a:off x="0" y="35153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What are the operators?</a:t>
            </a:r>
            <a:endParaRPr lang="en-US" sz="2800" b="0" dirty="0">
              <a:solidFill>
                <a:schemeClr val="bg1"/>
              </a:solidFill>
              <a:latin typeface="Gill Sans"/>
              <a:cs typeface="Gill Sans"/>
            </a:endParaRPr>
          </a:p>
        </p:txBody>
      </p:sp>
      <p:sp>
        <p:nvSpPr>
          <p:cNvPr id="7" name="TextBox 6"/>
          <p:cNvSpPr txBox="1"/>
          <p:nvPr/>
        </p:nvSpPr>
        <p:spPr>
          <a:xfrm>
            <a:off x="0" y="47345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MapReduce</a:t>
            </a:r>
            <a:r>
              <a:rPr lang="en-US" sz="2800" b="0" dirty="0" smtClean="0">
                <a:solidFill>
                  <a:schemeClr val="bg1"/>
                </a:solidFill>
                <a:latin typeface="Gill Sans"/>
                <a:cs typeface="Gill Sans"/>
              </a:rPr>
              <a:t>?</a:t>
            </a:r>
            <a:endParaRPr lang="en-US" sz="2800" b="0" dirty="0">
              <a:solidFill>
                <a:schemeClr val="bg1"/>
              </a:solidFill>
              <a:latin typeface="Gill Sans"/>
              <a:cs typeface="Gill Sans"/>
            </a:endParaRPr>
          </a:p>
        </p:txBody>
      </p:sp>
      <p:sp>
        <p:nvSpPr>
          <p:cNvPr id="8" name="TextBox 7"/>
          <p:cNvSpPr txBox="1"/>
          <p:nvPr/>
        </p:nvSpPr>
        <p:spPr>
          <a:xfrm>
            <a:off x="0" y="51155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Spark?</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28427908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lstStyle/>
          <a:p>
            <a:r>
              <a:rPr lang="en-US" dirty="0" smtClean="0"/>
              <a:t>Where the hype is!</a:t>
            </a:r>
          </a:p>
          <a:p>
            <a:pPr lvl="1"/>
            <a:r>
              <a:rPr lang="en-US" dirty="0" smtClean="0"/>
              <a:t>Answer </a:t>
            </a:r>
            <a:r>
              <a:rPr lang="en-US" dirty="0" smtClean="0"/>
              <a:t>to “What’s beyond MapReduce?”</a:t>
            </a:r>
          </a:p>
          <a:p>
            <a:r>
              <a:rPr lang="en-US" dirty="0" smtClean="0"/>
              <a:t>Brief </a:t>
            </a:r>
            <a:r>
              <a:rPr lang="en-US" dirty="0" smtClean="0"/>
              <a:t>history:</a:t>
            </a:r>
          </a:p>
          <a:p>
            <a:pPr lvl="1"/>
            <a:r>
              <a:rPr lang="en-US" dirty="0" smtClean="0"/>
              <a:t>Developed at UC Berkeley </a:t>
            </a:r>
            <a:r>
              <a:rPr lang="en-US" dirty="0" err="1" smtClean="0"/>
              <a:t>AMPLab</a:t>
            </a:r>
            <a:r>
              <a:rPr lang="en-US" dirty="0" smtClean="0"/>
              <a:t> in 2009</a:t>
            </a:r>
          </a:p>
          <a:p>
            <a:pPr lvl="1"/>
            <a:r>
              <a:rPr lang="en-US" dirty="0" smtClean="0"/>
              <a:t>Open-sourced in 2010</a:t>
            </a:r>
          </a:p>
          <a:p>
            <a:pPr lvl="1"/>
            <a:r>
              <a:rPr lang="en-US" dirty="0" smtClean="0"/>
              <a:t>Became top-level Apache project in February 2014</a:t>
            </a:r>
          </a:p>
          <a:p>
            <a:pPr lvl="1"/>
            <a:r>
              <a:rPr lang="en-US" dirty="0" smtClean="0"/>
              <a:t>Commercial support provided by </a:t>
            </a:r>
            <a:r>
              <a:rPr lang="en-US" dirty="0" err="1" smtClean="0"/>
              <a:t>DataBricks</a:t>
            </a:r>
            <a:endParaRPr lang="en-US" dirty="0"/>
          </a:p>
        </p:txBody>
      </p:sp>
    </p:spTree>
    <p:extLst>
      <p:ext uri="{BB962C8B-B14F-4D97-AF65-F5344CB8AC3E}">
        <p14:creationId xmlns:p14="http://schemas.microsoft.com/office/powerpoint/2010/main" val="35058487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park-v-hadoop_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1066800"/>
            <a:ext cx="8534400" cy="4724400"/>
          </a:xfrm>
          <a:prstGeom prst="rect">
            <a:avLst/>
          </a:prstGeom>
        </p:spPr>
      </p:pic>
      <p:sp>
        <p:nvSpPr>
          <p:cNvPr id="5" name="TextBox 4"/>
          <p:cNvSpPr txBox="1"/>
          <p:nvPr/>
        </p:nvSpPr>
        <p:spPr>
          <a:xfrm>
            <a:off x="0" y="914400"/>
            <a:ext cx="9144000" cy="954107"/>
          </a:xfrm>
          <a:prstGeom prst="rect">
            <a:avLst/>
          </a:prstGeom>
          <a:solidFill>
            <a:schemeClr val="tx1"/>
          </a:solidFill>
        </p:spPr>
        <p:txBody>
          <a:bodyPr wrap="square" rtlCol="0">
            <a:spAutoFit/>
          </a:bodyPr>
          <a:lstStyle/>
          <a:p>
            <a:pPr algn="ctr"/>
            <a:r>
              <a:rPr lang="en-US" sz="2800" b="0" dirty="0">
                <a:solidFill>
                  <a:schemeClr val="bg1"/>
                </a:solidFill>
                <a:latin typeface="Gill Sans"/>
                <a:cs typeface="Gill Sans"/>
              </a:rPr>
              <a:t>Spark Just Passed Hadoop in Popularity on the </a:t>
            </a:r>
            <a:r>
              <a:rPr lang="en-US" sz="2800" b="0" dirty="0" smtClean="0">
                <a:solidFill>
                  <a:schemeClr val="bg1"/>
                </a:solidFill>
                <a:latin typeface="Gill Sans"/>
                <a:cs typeface="Gill Sans"/>
              </a:rPr>
              <a:t>Web!</a:t>
            </a:r>
          </a:p>
          <a:p>
            <a:pPr algn="ctr"/>
            <a:endParaRPr lang="en-US" sz="2800" b="0" dirty="0">
              <a:solidFill>
                <a:schemeClr val="bg1"/>
              </a:solidFill>
              <a:latin typeface="Gill Sans"/>
              <a:cs typeface="Gill Sans"/>
            </a:endParaRPr>
          </a:p>
        </p:txBody>
      </p:sp>
      <p:sp>
        <p:nvSpPr>
          <p:cNvPr id="6" name="TextBox 5"/>
          <p:cNvSpPr txBox="1"/>
          <p:nvPr/>
        </p:nvSpPr>
        <p:spPr>
          <a:xfrm>
            <a:off x="0" y="580138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7" name="TextBox 6"/>
          <p:cNvSpPr txBox="1"/>
          <p:nvPr/>
        </p:nvSpPr>
        <p:spPr>
          <a:xfrm>
            <a:off x="5410200" y="1428690"/>
            <a:ext cx="28194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November 2014</a:t>
            </a: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endParaRPr lang="en-US" sz="1000" b="0" dirty="0">
              <a:solidFill>
                <a:schemeClr val="bg1"/>
              </a:solidFill>
            </a:endParaRPr>
          </a:p>
        </p:txBody>
      </p:sp>
    </p:spTree>
    <p:extLst>
      <p:ext uri="{BB962C8B-B14F-4D97-AF65-F5344CB8AC3E}">
        <p14:creationId xmlns:p14="http://schemas.microsoft.com/office/powerpoint/2010/main" val="3906179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MapReduce</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028295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Map-like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Reduce-like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3526415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Join-like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057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What’s the solution?</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04800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Write a compiler</a:t>
            </a: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Join-like Operations</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a:solidFill>
                  <a:srgbClr val="000000"/>
                </a:solidFill>
                <a:latin typeface="Gill Sans"/>
                <a:cs typeface="Gill Sans"/>
              </a:rPr>
              <a:t>Set-</a:t>
            </a:r>
            <a:r>
              <a:rPr lang="en-US" sz="3600" b="0" kern="0" dirty="0" err="1">
                <a:solidFill>
                  <a:srgbClr val="000000"/>
                </a:solidFill>
                <a:latin typeface="Gill Sans"/>
                <a:cs typeface="Gill Sans"/>
              </a:rPr>
              <a:t>ish</a:t>
            </a:r>
            <a:r>
              <a:rPr lang="en-US" sz="3600" b="0" kern="0" dirty="0">
                <a:solidFill>
                  <a:srgbClr val="000000"/>
                </a:solidFill>
                <a:latin typeface="Gill Sans"/>
                <a:cs typeface="Gill Sans"/>
              </a:rPr>
              <a:t> Operations</a:t>
            </a:r>
          </a:p>
        </p:txBody>
      </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26248892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a:t>
              </a:r>
              <a:r>
                <a:rPr lang="en-US" sz="1700" b="0" dirty="0" smtClean="0">
                  <a:solidFill>
                    <a:srgbClr val="000000"/>
                  </a:solidFill>
                  <a:latin typeface="Andale Mono"/>
                  <a:cs typeface="Andale Mono"/>
                </a:rPr>
                <a:t>[(R,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smtClean="0">
                  <a:solidFill>
                    <a:srgbClr val="000000"/>
                  </a:solidFill>
                  <a:latin typeface="Andale Mono"/>
                  <a:cs typeface="Andale Mono"/>
                </a:rPr>
                <a:t>(R,S)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a:t>
              </a:r>
              <a:r>
                <a:rPr lang="en-US" sz="1700" b="0" dirty="0" smtClean="0">
                  <a:solidFill>
                    <a:srgbClr val="000000"/>
                  </a:solidFill>
                  <a:latin typeface="Andale Mono"/>
                  <a:cs typeface="Andale Mono"/>
                </a:rPr>
                <a:t>[(R,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Spark Word Count</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3" name="TextBox 2"/>
          <p:cNvSpPr txBox="1"/>
          <p:nvPr/>
        </p:nvSpPr>
        <p:spPr>
          <a:xfrm>
            <a:off x="1371600" y="2789872"/>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5486400"/>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4343400"/>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4495800"/>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43124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0" y="5334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Don’t focus on Java </a:t>
            </a:r>
            <a:r>
              <a:rPr lang="en-US" sz="3600" b="0" kern="0" noProof="0" dirty="0" smtClean="0">
                <a:solidFill>
                  <a:srgbClr val="000000"/>
                </a:solidFill>
                <a:latin typeface="Gill Sans"/>
                <a:ea typeface="+mj-ea"/>
                <a:cs typeface="Gill Sans"/>
              </a:rPr>
              <a:t>verbosity!</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Tree>
    <p:extLst>
      <p:ext uri="{BB962C8B-B14F-4D97-AF65-F5344CB8AC3E}">
        <p14:creationId xmlns:p14="http://schemas.microsoft.com/office/powerpoint/2010/main" val="30321220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Time</a:t>
            </a:r>
            <a:endParaRPr lang="en-US" dirty="0"/>
          </a:p>
        </p:txBody>
      </p:sp>
      <p:sp>
        <p:nvSpPr>
          <p:cNvPr id="3" name="Content Placeholder 2"/>
          <p:cNvSpPr>
            <a:spLocks noGrp="1"/>
          </p:cNvSpPr>
          <p:nvPr>
            <p:ph idx="1"/>
          </p:nvPr>
        </p:nvSpPr>
        <p:spPr/>
        <p:txBody>
          <a:bodyPr/>
          <a:lstStyle/>
          <a:p>
            <a:r>
              <a:rPr lang="en-US" dirty="0" smtClean="0"/>
              <a:t>What’s an RDD?</a:t>
            </a:r>
          </a:p>
          <a:p>
            <a:r>
              <a:rPr lang="en-US" dirty="0" smtClean="0"/>
              <a:t>How does Spark actually work?</a:t>
            </a:r>
          </a:p>
          <a:p>
            <a:r>
              <a:rPr lang="en-US" dirty="0" smtClean="0"/>
              <a:t>Algorithm design: </a:t>
            </a:r>
            <a:r>
              <a:rPr lang="en-US" dirty="0" err="1" smtClean="0"/>
              <a:t>redux</a:t>
            </a:r>
            <a:endParaRPr lang="en-US" dirty="0"/>
          </a:p>
        </p:txBody>
      </p:sp>
    </p:spTree>
    <p:extLst>
      <p:ext uri="{BB962C8B-B14F-4D97-AF65-F5344CB8AC3E}">
        <p14:creationId xmlns:p14="http://schemas.microsoft.com/office/powerpoint/2010/main" val="367205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a:t>
            </a:r>
            <a:r>
              <a:rPr lang="en-US" sz="2400" b="0" dirty="0" smtClean="0">
                <a:solidFill>
                  <a:schemeClr val="bg1"/>
                </a:solidFill>
                <a:latin typeface="Gill Sans"/>
                <a:cs typeface="Gill Sans"/>
              </a:rPr>
              <a:t>low level!</a:t>
            </a:r>
            <a:endParaRPr lang="en-US" sz="2400" b="0" dirty="0" smtClean="0">
              <a:solidFill>
                <a:schemeClr val="bg1"/>
              </a:solidFill>
              <a:latin typeface="Gill Sans"/>
              <a:cs typeface="Gill Sans"/>
            </a:endParaRP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xmlns:p14="http://schemas.microsoft.com/office/powerpoint/2010/main" spd="slow">
    <p:push dir="u"/>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762000" y="457200"/>
            <a:ext cx="770163" cy="584776"/>
          </a:xfrm>
          <a:prstGeom prst="rect">
            <a:avLst/>
          </a:prstGeom>
          <a:noFill/>
        </p:spPr>
        <p:txBody>
          <a:bodyPr wrap="none" rtlCol="0">
            <a:spAutoFit/>
          </a:bodyPr>
          <a:lstStyle/>
          <a:p>
            <a:r>
              <a:rPr lang="en-US" sz="3200" b="0" dirty="0" smtClean="0">
                <a:latin typeface="Gill Sans"/>
                <a:cs typeface="Franklin Gothic Book"/>
              </a:rPr>
              <a:t>Pig!</a:t>
            </a:r>
            <a:endParaRPr lang="en-US" sz="3200" b="0" dirty="0">
              <a:latin typeface="Gill Sans"/>
              <a:cs typeface="Franklin Gothic Book"/>
            </a:endParaRPr>
          </a:p>
        </p:txBody>
      </p:sp>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Tree>
    <p:extLst>
      <p:ext uri="{BB962C8B-B14F-4D97-AF65-F5344CB8AC3E}">
        <p14:creationId xmlns:p14="http://schemas.microsoft.com/office/powerpoint/2010/main" val="21575773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54460</TotalTime>
  <Words>3014</Words>
  <Application>Microsoft Macintosh PowerPoint</Application>
  <PresentationFormat>On-screen Show (4:3)</PresentationFormat>
  <Paragraphs>582</Paragraphs>
  <Slides>58</Slides>
  <Notes>0</Notes>
  <HiddenSlides>0</HiddenSlides>
  <MMClips>0</MMClips>
  <ScaleCrop>false</ScaleCrop>
  <HeadingPairs>
    <vt:vector size="4" baseType="variant">
      <vt:variant>
        <vt:lpstr>Theme</vt:lpstr>
      </vt:variant>
      <vt:variant>
        <vt:i4>1</vt:i4>
      </vt:variant>
      <vt:variant>
        <vt:lpstr>Slide Titles</vt:lpstr>
      </vt:variant>
      <vt:variant>
        <vt:i4>58</vt:i4>
      </vt:variant>
    </vt:vector>
  </HeadingPairs>
  <TitlesOfParts>
    <vt:vector size="59"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Pig: Example</vt:lpstr>
      <vt:lpstr>Pig: Example Script</vt:lpstr>
      <vt:lpstr>Pig Query Plan</vt:lpstr>
      <vt:lpstr>MapReduce Execution</vt:lpstr>
      <vt:lpstr>PowerPoint Presentation</vt:lpstr>
      <vt:lpstr>PowerPoint Presentation</vt:lpstr>
      <vt:lpstr>Pig: Basics</vt:lpstr>
      <vt:lpstr>Pig: Common Operations</vt:lpstr>
      <vt:lpstr>Pig: GROUPing</vt:lpstr>
      <vt:lpstr>Pig: COGROUPing</vt:lpstr>
      <vt:lpstr>Pig: JOINing</vt:lpstr>
      <vt:lpstr>Pig UDFs</vt:lpstr>
      <vt:lpstr>PowerPoint Presentation</vt:lpstr>
      <vt:lpstr>Analogy: NAND Gates are universal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Dryad: Graph Operators</vt:lpstr>
      <vt:lpstr>Dryad: Architecture</vt:lpstr>
      <vt:lpstr>Dryad: Cool Tricks</vt:lpstr>
      <vt:lpstr>Dryad: Sample Program</vt:lpstr>
      <vt:lpstr>DryadLINQ</vt:lpstr>
      <vt:lpstr>DryadLINQ: Word Count</vt:lpstr>
      <vt:lpstr>What happened to Dryad?</vt:lpstr>
      <vt:lpstr>PowerPoint Presentation</vt:lpstr>
      <vt:lpstr>Spark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Time</vt:lpstr>
      <vt:lpstr>PowerPoint Presentation</vt:lpstr>
    </vt:vector>
  </TitlesOfParts>
  <Manager/>
  <Company>University of Waterloo</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11400</cp:revision>
  <dcterms:created xsi:type="dcterms:W3CDTF">2012-08-31T06:36:49Z</dcterms:created>
  <dcterms:modified xsi:type="dcterms:W3CDTF">2016-01-17T15:12:51Z</dcterms:modified>
  <cp:category/>
</cp:coreProperties>
</file>